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32"/>
  </p:notesMasterIdLst>
  <p:sldIdLst>
    <p:sldId id="256" r:id="rId2"/>
    <p:sldId id="313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9" r:id="rId26"/>
    <p:sldId id="340" r:id="rId27"/>
    <p:sldId id="341" r:id="rId28"/>
    <p:sldId id="338" r:id="rId29"/>
    <p:sldId id="337" r:id="rId30"/>
    <p:sldId id="280" r:id="rId3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EF7196A-5244-4EB9-962A-C1E1D73B551F}">
  <a:tblStyle styleId="{0EF7196A-5244-4EB9-962A-C1E1D73B551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480" autoAdjust="0"/>
  </p:normalViewPr>
  <p:slideViewPr>
    <p:cSldViewPr snapToGrid="0" snapToObjects="1">
      <p:cViewPr varScale="1">
        <p:scale>
          <a:sx n="78" d="100"/>
          <a:sy n="78" d="100"/>
        </p:scale>
        <p:origin x="-16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88035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Fuzzy Hash – Vague or indistinct</a:t>
            </a:r>
            <a:r>
              <a:rPr lang="en-US" baseline="0" dirty="0" smtClean="0"/>
              <a:t> or not clear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Entropy – lack of order or predictability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OLE – Object Linking and Embedding 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No</a:t>
            </a:r>
            <a:r>
              <a:rPr lang="en-US" baseline="0" dirty="0" smtClean="0"/>
              <a:t> single tool that solves every problem.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https://</a:t>
            </a:r>
            <a:r>
              <a:rPr lang="en-US" baseline="0" dirty="0" err="1" smtClean="0"/>
              <a:t>binaryforay.blogspot.com</a:t>
            </a:r>
            <a:r>
              <a:rPr lang="en-US" baseline="0" dirty="0" smtClean="0"/>
              <a:t>/2016/09/let-benchmarks-hit-floor-autopsy-</a:t>
            </a:r>
            <a:r>
              <a:rPr lang="en-US" baseline="0" dirty="0" err="1" smtClean="0"/>
              <a:t>vs.html</a:t>
            </a: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GREP</a:t>
            </a:r>
            <a:r>
              <a:rPr lang="en-US" baseline="0" dirty="0" smtClean="0"/>
              <a:t> – Globally search for a regular expression and print</a:t>
            </a:r>
          </a:p>
          <a:p>
            <a:pPr lvl="0">
              <a:spcBef>
                <a:spcPts val="0"/>
              </a:spcBef>
              <a:buNone/>
            </a:pPr>
            <a:endParaRPr lang="en-US" baseline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Sleuth Kit forensic</a:t>
            </a:r>
            <a:r>
              <a:rPr lang="en-US" baseline="0" dirty="0" smtClean="0"/>
              <a:t> tool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Basis Technology Corp. – Largely</a:t>
            </a:r>
            <a:r>
              <a:rPr lang="en-US" baseline="0" dirty="0" smtClean="0"/>
              <a:t> maintain the Autopsy with the help of programmers throughout the community.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EnCase</a:t>
            </a:r>
            <a:r>
              <a:rPr lang="en-US" dirty="0" smtClean="0"/>
              <a:t> Demonstration: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Hash Library – KFF Library – National Software</a:t>
            </a:r>
            <a:r>
              <a:rPr lang="en-US" baseline="0" dirty="0" smtClean="0"/>
              <a:t> Reference Library (NSRL)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File</a:t>
            </a:r>
            <a:r>
              <a:rPr lang="en-US" baseline="0" dirty="0" smtClean="0"/>
              <a:t> Carver – Data carving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</a:t>
            </a:r>
            <a:r>
              <a:rPr lang="en-US" baseline="0" dirty="0" smtClean="0"/>
              <a:t> third party database: - User accounts and activities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 - Oracle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- </a:t>
            </a:r>
            <a:r>
              <a:rPr lang="en-US" baseline="0" dirty="0" err="1" smtClean="0"/>
              <a:t>PostgreSQL</a:t>
            </a:r>
            <a:r>
              <a:rPr lang="en-US" baseline="0" dirty="0" smtClean="0"/>
              <a:t> – “post-</a:t>
            </a:r>
            <a:r>
              <a:rPr lang="en-US" baseline="0" dirty="0" err="1" smtClean="0"/>
              <a:t>gress</a:t>
            </a:r>
            <a:r>
              <a:rPr lang="en-US" baseline="0" dirty="0" smtClean="0"/>
              <a:t>-Q-L”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Microsoft SQL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Hash Library – KFF Library – National Software</a:t>
            </a:r>
            <a:r>
              <a:rPr lang="en-US" baseline="0" dirty="0" smtClean="0"/>
              <a:t> Reference Library (NSRL)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File</a:t>
            </a:r>
            <a:r>
              <a:rPr lang="en-US" baseline="0" dirty="0" smtClean="0"/>
              <a:t> Carver – Data carving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</a:t>
            </a:r>
            <a:r>
              <a:rPr lang="en-US" baseline="0" dirty="0" smtClean="0"/>
              <a:t> third party database: - User accounts and activities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 - Oracle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- </a:t>
            </a:r>
            <a:r>
              <a:rPr lang="en-US" baseline="0" dirty="0" err="1" smtClean="0"/>
              <a:t>PostgreSQL</a:t>
            </a:r>
            <a:r>
              <a:rPr lang="en-US" baseline="0" dirty="0" smtClean="0"/>
              <a:t> – “post-</a:t>
            </a:r>
            <a:r>
              <a:rPr lang="en-US" baseline="0" dirty="0" err="1" smtClean="0"/>
              <a:t>gress</a:t>
            </a:r>
            <a:r>
              <a:rPr lang="en-US" baseline="0" dirty="0" smtClean="0"/>
              <a:t>-Q-L”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Microsoft SQL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700184" y="1360350"/>
            <a:ext cx="58073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8827727" y="4597553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579634" y="337347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626321" y="1339871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803950" y="5654656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96310" y="1990890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738050" y="271321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771658" y="2504485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4271583" y="474825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7729213" y="6127437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 b="1"/>
            </a:lvl1pPr>
            <a:lvl2pPr lvl="1" rtl="0">
              <a:spcBef>
                <a:spcPts val="0"/>
              </a:spcBef>
              <a:buSzPct val="100000"/>
              <a:defRPr sz="4800" b="1"/>
            </a:lvl2pPr>
            <a:lvl3pPr lvl="2" rtl="0">
              <a:spcBef>
                <a:spcPts val="0"/>
              </a:spcBef>
              <a:buSzPct val="100000"/>
              <a:defRPr sz="4800" b="1"/>
            </a:lvl3pPr>
            <a:lvl4pPr lvl="3" rtl="0">
              <a:spcBef>
                <a:spcPts val="0"/>
              </a:spcBef>
              <a:buSzPct val="100000"/>
              <a:defRPr sz="4800" b="1"/>
            </a:lvl4pPr>
            <a:lvl5pPr lvl="4" rtl="0">
              <a:spcBef>
                <a:spcPts val="0"/>
              </a:spcBef>
              <a:buSzPct val="100000"/>
              <a:defRPr sz="4800" b="1"/>
            </a:lvl5pPr>
            <a:lvl6pPr lvl="5" rtl="0">
              <a:spcBef>
                <a:spcPts val="0"/>
              </a:spcBef>
              <a:buSzPct val="100000"/>
              <a:defRPr sz="4800" b="1"/>
            </a:lvl6pPr>
            <a:lvl7pPr lvl="6" rtl="0">
              <a:spcBef>
                <a:spcPts val="0"/>
              </a:spcBef>
              <a:buSzPct val="100000"/>
              <a:defRPr sz="4800" b="1"/>
            </a:lvl7pPr>
            <a:lvl8pPr lvl="7" rtl="0">
              <a:spcBef>
                <a:spcPts val="0"/>
              </a:spcBef>
              <a:buSzPct val="100000"/>
              <a:defRPr sz="4800" b="1"/>
            </a:lvl8pPr>
            <a:lvl9pPr lvl="8" rtl="0">
              <a:spcBef>
                <a:spcPts val="0"/>
              </a:spcBef>
              <a:buSzPct val="100000"/>
              <a:defRPr sz="4800" b="1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07D8B"/>
              </a:buClr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CFD8DC"/>
              </a:buClr>
              <a:buSzPct val="100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CFD8DC"/>
              </a:buClr>
              <a:buSzPct val="1000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CFD8DC"/>
              </a:buClr>
              <a:buSzPct val="1000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1700184" y="1360350"/>
            <a:ext cx="5807399" cy="154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Overview:</a:t>
            </a:r>
            <a:br>
              <a:rPr lang="en-US" dirty="0" smtClean="0"/>
            </a:br>
            <a:r>
              <a:rPr lang="en-US" sz="5400" dirty="0" smtClean="0"/>
              <a:t>Digital Forensic Tools </a:t>
            </a:r>
            <a:endParaRPr lang="en" sz="5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" descr="Log in to databas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493" b="1600"/>
          <a:stretch/>
        </p:blipFill>
        <p:spPr>
          <a:xfrm>
            <a:off x="0" y="1"/>
            <a:ext cx="919809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/>
          <p:cNvSpPr/>
          <p:nvPr/>
        </p:nvSpPr>
        <p:spPr>
          <a:xfrm>
            <a:off x="5685236" y="3401601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468695" y="3177700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Log in to </a:t>
            </a: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Database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587825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Create New Cas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" r="11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5685236" y="3401601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468695" y="3177700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Create a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New Case</a:t>
            </a:r>
            <a:endParaRPr lang="en" sz="240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48632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Create New Cas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" r="11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6" descr="New Case Options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" r="287"/>
          <a:stretch/>
        </p:blipFill>
        <p:spPr>
          <a:xfrm>
            <a:off x="982820" y="900888"/>
            <a:ext cx="6078360" cy="42529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/>
          <p:cNvSpPr/>
          <p:nvPr/>
        </p:nvSpPr>
        <p:spPr>
          <a:xfrm>
            <a:off x="5942276" y="3537663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144"/>
          <p:cNvSpPr/>
          <p:nvPr/>
        </p:nvSpPr>
        <p:spPr>
          <a:xfrm>
            <a:off x="5725735" y="3313762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New Case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Options</a:t>
            </a:r>
            <a:endParaRPr lang="en" sz="240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61682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Create New Cas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" r="11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6" descr="Manage Evidence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" r="130"/>
          <a:stretch/>
        </p:blipFill>
        <p:spPr>
          <a:xfrm>
            <a:off x="179228" y="983518"/>
            <a:ext cx="8437126" cy="41767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5942276" y="3537663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725735" y="3313762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Manage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Evidence</a:t>
            </a:r>
            <a:endParaRPr lang="en" sz="240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56362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Create New Cas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" r="11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5942276" y="3537663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725735" y="3313762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Refinement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Options</a:t>
            </a:r>
            <a:endParaRPr lang="en" sz="240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" name="Content Placeholder 6" descr="RefinementOptions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" r="306"/>
          <a:stretch/>
        </p:blipFill>
        <p:spPr>
          <a:xfrm>
            <a:off x="221947" y="989662"/>
            <a:ext cx="5503788" cy="464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9467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Create New Cas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" r="11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6" descr="Date Processing Progress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" b="-461"/>
          <a:stretch/>
        </p:blipFill>
        <p:spPr>
          <a:xfrm>
            <a:off x="206632" y="982683"/>
            <a:ext cx="8742363" cy="38853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5942276" y="3537663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725735" y="3313762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Data Processing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Status</a:t>
            </a:r>
            <a:endParaRPr lang="en" sz="240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5385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Explore2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" r="177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5942276" y="3537663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725735" y="3313762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FTK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Explore Tab</a:t>
            </a:r>
            <a:endParaRPr lang="en" sz="240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812201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 descr="Overview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" r="-202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5360" y="725674"/>
            <a:ext cx="2358766" cy="1708359"/>
          </a:xfrm>
          <a:prstGeom prst="rect">
            <a:avLst/>
          </a:prstGeom>
          <a:noFill/>
          <a:ln>
            <a:solidFill>
              <a:srgbClr val="7F7F7F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7" descr="OverviewBlowout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470" y="1774672"/>
            <a:ext cx="4207806" cy="37574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5942276" y="3537663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725735" y="3313762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FTK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Overview Tab</a:t>
            </a:r>
            <a:endParaRPr lang="en" sz="240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82974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 descr="email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" r="194"/>
          <a:stretch/>
        </p:blipFill>
        <p:spPr>
          <a:xfrm>
            <a:off x="-45360" y="0"/>
            <a:ext cx="9189360" cy="68749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5942276" y="3537663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725735" y="3313762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FTK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Email Tab</a:t>
            </a:r>
            <a:endParaRPr lang="en" sz="240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884704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s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7" r="-1"/>
          <a:stretch/>
        </p:blipFill>
        <p:spPr>
          <a:xfrm>
            <a:off x="-60480" y="-16592"/>
            <a:ext cx="9204480" cy="68745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5942276" y="3537663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725735" y="3313762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FTK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Graphics Tab</a:t>
            </a:r>
            <a:endParaRPr lang="en" sz="240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48694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4681425" y="2224437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Objective</a:t>
            </a:r>
            <a:endParaRPr lang="en" dirty="0"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786149" y="1600201"/>
            <a:ext cx="4083849" cy="280550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800" dirty="0">
                <a:latin typeface="Arial" charset="0"/>
                <a:ea typeface="ＭＳ Ｐゴシック" pitchFamily="34" charset="-128"/>
                <a:cs typeface="Arial" charset="0"/>
              </a:rPr>
              <a:t>By the end of this module, participants will be able to use basic features of a forensic tool to examine digital evidence</a:t>
            </a:r>
          </a:p>
          <a:p>
            <a:endParaRPr lang="en-US" sz="2800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cxnSp>
        <p:nvCxnSpPr>
          <p:cNvPr id="137" name="Shape 137"/>
          <p:cNvCxnSpPr/>
          <p:nvPr/>
        </p:nvCxnSpPr>
        <p:spPr>
          <a:xfrm rot="10800000" flipH="1">
            <a:off x="7401125" y="1758974"/>
            <a:ext cx="218999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8" name="Shape 138"/>
          <p:cNvCxnSpPr/>
          <p:nvPr/>
        </p:nvCxnSpPr>
        <p:spPr>
          <a:xfrm rot="10800000" flipH="1">
            <a:off x="7932695" y="2472367"/>
            <a:ext cx="522299" cy="309899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9" name="Shape 139"/>
          <p:cNvCxnSpPr/>
          <p:nvPr/>
        </p:nvCxnSpPr>
        <p:spPr>
          <a:xfrm rot="10800000" flipH="1">
            <a:off x="7765925" y="1896874"/>
            <a:ext cx="648599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46263" b="-44777"/>
          <a:stretch/>
        </p:blipFill>
        <p:spPr>
          <a:xfrm>
            <a:off x="4858678" y="2368292"/>
            <a:ext cx="3456696" cy="3512598"/>
          </a:xfrm>
          <a:prstGeom prst="ellipse">
            <a:avLst/>
          </a:prstGeom>
          <a:ln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846842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 descr="Bookmarks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" r="-298"/>
          <a:stretch/>
        </p:blipFill>
        <p:spPr>
          <a:xfrm>
            <a:off x="-60481" y="-14910"/>
            <a:ext cx="9298983" cy="68959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5942276" y="3537663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725735" y="3313762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FTK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Bookmarks Tab</a:t>
            </a:r>
            <a:endParaRPr lang="en" sz="240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74253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LiveSearch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1" b="1066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5942276" y="3537663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725735" y="3313762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FTK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Live Search Tab</a:t>
            </a:r>
            <a:endParaRPr lang="en" sz="240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99817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 descr="IndexSearch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" r="-9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5942276" y="3537663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725735" y="3313762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FTK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Index Search Tab</a:t>
            </a:r>
            <a:endParaRPr lang="en" sz="240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83050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 descr="IndexSearch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" r="-9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6" descr="ReportGen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r="176"/>
          <a:stretch/>
        </p:blipFill>
        <p:spPr>
          <a:xfrm>
            <a:off x="109746" y="982611"/>
            <a:ext cx="7650702" cy="42529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5942276" y="3537663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725735" y="3313762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Report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Options</a:t>
            </a:r>
            <a:endParaRPr lang="en" sz="240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52462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 descr="Report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" r="-94"/>
          <a:stretch/>
        </p:blipFill>
        <p:spPr>
          <a:xfrm>
            <a:off x="0" y="0"/>
            <a:ext cx="918197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5942276" y="3537663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725735" y="3313762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The </a:t>
            </a:r>
            <a:endParaRPr lang="en-US" sz="240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Report</a:t>
            </a:r>
            <a:endParaRPr lang="en-US" sz="24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28845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6000" dirty="0" smtClean="0">
              <a:solidFill>
                <a:srgbClr val="CFD8DC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Autopsy</a:t>
            </a:r>
            <a:endParaRPr lang="en" dirty="0"/>
          </a:p>
        </p:txBody>
      </p:sp>
      <p:sp>
        <p:nvSpPr>
          <p:cNvPr id="88" name="Shape 8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Open Source</a:t>
            </a:r>
          </a:p>
        </p:txBody>
      </p:sp>
    </p:spTree>
    <p:extLst>
      <p:ext uri="{BB962C8B-B14F-4D97-AF65-F5344CB8AC3E}">
        <p14:creationId xmlns:p14="http://schemas.microsoft.com/office/powerpoint/2010/main" val="16967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Introduction to Autopsy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Digital data acquisition tool that</a:t>
            </a:r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:</a:t>
            </a:r>
          </a:p>
          <a:p>
            <a:pPr eaLnBrk="1" hangingPunct="1"/>
            <a:endParaRPr lang="en-US" sz="8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 eaLnBrk="1" hangingPunct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Is </a:t>
            </a:r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also similar </a:t>
            </a:r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to </a:t>
            </a:r>
            <a:r>
              <a:rPr lang="en-US" dirty="0" err="1">
                <a:latin typeface="Arial" charset="0"/>
                <a:ea typeface="ＭＳ Ｐゴシック" pitchFamily="34" charset="-128"/>
                <a:cs typeface="Arial" charset="0"/>
              </a:rPr>
              <a:t>EnCase</a:t>
            </a:r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 in overall </a:t>
            </a:r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features</a:t>
            </a:r>
          </a:p>
          <a:p>
            <a:pPr lvl="1" eaLnBrk="1" hangingPunct="1"/>
            <a:endParaRPr lang="en-US" sz="8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Email and file system </a:t>
            </a:r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analysis</a:t>
            </a: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Advanced </a:t>
            </a:r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searches</a:t>
            </a:r>
          </a:p>
          <a:p>
            <a:pPr lvl="1"/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File type identification</a:t>
            </a:r>
          </a:p>
          <a:p>
            <a:pPr lvl="1"/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Data carving</a:t>
            </a:r>
            <a:endParaRPr lang="en-US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/>
            <a:endParaRPr lang="en-US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5" name="Shape 133"/>
          <p:cNvSpPr/>
          <p:nvPr/>
        </p:nvSpPr>
        <p:spPr>
          <a:xfrm>
            <a:off x="6190292" y="4524019"/>
            <a:ext cx="2371447" cy="2243275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137"/>
          <p:cNvCxnSpPr/>
          <p:nvPr/>
        </p:nvCxnSpPr>
        <p:spPr>
          <a:xfrm>
            <a:off x="8357850" y="6261100"/>
            <a:ext cx="786150" cy="25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138"/>
          <p:cNvCxnSpPr>
            <a:endCxn id="25" idx="5"/>
          </p:cNvCxnSpPr>
          <p:nvPr/>
        </p:nvCxnSpPr>
        <p:spPr>
          <a:xfrm flipH="1" flipV="1">
            <a:off x="8214449" y="6438774"/>
            <a:ext cx="143401" cy="419226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0" name="Shape 137"/>
          <p:cNvCxnSpPr/>
          <p:nvPr/>
        </p:nvCxnSpPr>
        <p:spPr>
          <a:xfrm flipV="1">
            <a:off x="8510250" y="5803900"/>
            <a:ext cx="633750" cy="19663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-16063" t="-8143" r="-21271" b="-17474"/>
          <a:stretch/>
        </p:blipFill>
        <p:spPr>
          <a:xfrm>
            <a:off x="6318044" y="4646398"/>
            <a:ext cx="2118196" cy="2007117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1127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Introduction to Autopsy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Step Action, </a:t>
            </a:r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you will work individually to</a:t>
            </a:r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:</a:t>
            </a:r>
          </a:p>
          <a:p>
            <a:endParaRPr lang="en-US" sz="8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Install </a:t>
            </a:r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Autopsy</a:t>
            </a:r>
            <a:endParaRPr lang="en-US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/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Create new case </a:t>
            </a:r>
          </a:p>
          <a:p>
            <a:pPr lvl="1"/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Examine </a:t>
            </a:r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evidence files</a:t>
            </a: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Sort files</a:t>
            </a: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Create bookmarks</a:t>
            </a:r>
          </a:p>
          <a:p>
            <a:pPr lvl="1"/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Generate reports</a:t>
            </a:r>
            <a:endParaRPr lang="en-US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5" name="Shape 133"/>
          <p:cNvSpPr/>
          <p:nvPr/>
        </p:nvSpPr>
        <p:spPr>
          <a:xfrm>
            <a:off x="6190292" y="4524019"/>
            <a:ext cx="2371447" cy="2243275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137"/>
          <p:cNvCxnSpPr/>
          <p:nvPr/>
        </p:nvCxnSpPr>
        <p:spPr>
          <a:xfrm>
            <a:off x="8357850" y="6261100"/>
            <a:ext cx="786150" cy="25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138"/>
          <p:cNvCxnSpPr>
            <a:endCxn id="25" idx="5"/>
          </p:cNvCxnSpPr>
          <p:nvPr/>
        </p:nvCxnSpPr>
        <p:spPr>
          <a:xfrm flipH="1" flipV="1">
            <a:off x="8214449" y="6438774"/>
            <a:ext cx="143401" cy="419226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0" name="Shape 137"/>
          <p:cNvCxnSpPr/>
          <p:nvPr/>
        </p:nvCxnSpPr>
        <p:spPr>
          <a:xfrm flipV="1">
            <a:off x="8510250" y="5803900"/>
            <a:ext cx="633750" cy="19663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-16063" t="-8143" r="-21271" b="-17474"/>
          <a:stretch/>
        </p:blipFill>
        <p:spPr>
          <a:xfrm>
            <a:off x="6318044" y="4646398"/>
            <a:ext cx="2118196" cy="2007117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4091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480"/>
            <a:ext cx="9144000" cy="64673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0659" y="956474"/>
            <a:ext cx="38096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200" dirty="0">
                <a:solidFill>
                  <a:srgbClr val="3366FF"/>
                </a:solidFill>
              </a:rPr>
              <a:t>What forensic tool features would most benefit </a:t>
            </a:r>
            <a:r>
              <a:rPr lang="en-US" sz="2400" kern="1200" dirty="0" smtClean="0">
                <a:solidFill>
                  <a:srgbClr val="3366FF"/>
                </a:solidFill>
              </a:rPr>
              <a:t>my investigations</a:t>
            </a:r>
            <a:r>
              <a:rPr lang="en-US" sz="2400" kern="1200" dirty="0">
                <a:solidFill>
                  <a:srgbClr val="3366FF"/>
                </a:solidFill>
              </a:rPr>
              <a:t>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827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Summary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You should now be familiar with using forensic tools to</a:t>
            </a:r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:</a:t>
            </a:r>
          </a:p>
          <a:p>
            <a:endParaRPr lang="en-US" sz="8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Create a case</a:t>
            </a: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Add and verify evidence</a:t>
            </a: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Adjust </a:t>
            </a:r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time zone </a:t>
            </a:r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offsets</a:t>
            </a: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Process, navigate through, and bookmark evidence</a:t>
            </a: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Create reports from your findings</a:t>
            </a:r>
          </a:p>
        </p:txBody>
      </p:sp>
      <p:sp>
        <p:nvSpPr>
          <p:cNvPr id="25" name="Shape 133"/>
          <p:cNvSpPr/>
          <p:nvPr/>
        </p:nvSpPr>
        <p:spPr>
          <a:xfrm>
            <a:off x="6190292" y="4524019"/>
            <a:ext cx="2371447" cy="2243275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137"/>
          <p:cNvCxnSpPr/>
          <p:nvPr/>
        </p:nvCxnSpPr>
        <p:spPr>
          <a:xfrm>
            <a:off x="8357850" y="6261100"/>
            <a:ext cx="786150" cy="25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138"/>
          <p:cNvCxnSpPr>
            <a:endCxn id="25" idx="5"/>
          </p:cNvCxnSpPr>
          <p:nvPr/>
        </p:nvCxnSpPr>
        <p:spPr>
          <a:xfrm flipH="1" flipV="1">
            <a:off x="8214449" y="6438774"/>
            <a:ext cx="143401" cy="419226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0" name="Shape 137"/>
          <p:cNvCxnSpPr/>
          <p:nvPr/>
        </p:nvCxnSpPr>
        <p:spPr>
          <a:xfrm flipV="1">
            <a:off x="8510250" y="5803900"/>
            <a:ext cx="633750" cy="19663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8182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Software: Digital Forensic Tool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Enables searches within image files</a:t>
            </a:r>
          </a:p>
          <a:p>
            <a:endParaRPr lang="en-US" sz="8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Streamlines investigations</a:t>
            </a:r>
          </a:p>
          <a:p>
            <a:endParaRPr lang="en-US" sz="8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Includes:</a:t>
            </a:r>
          </a:p>
          <a:p>
            <a:endParaRPr lang="en-US" sz="8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/>
            <a:r>
              <a:rPr lang="en-US" b="1" dirty="0" err="1" smtClean="0">
                <a:latin typeface="Arial" charset="0"/>
                <a:ea typeface="ＭＳ Ｐゴシック" pitchFamily="34" charset="-128"/>
                <a:cs typeface="Arial" charset="0"/>
              </a:rPr>
              <a:t>EnCase</a:t>
            </a:r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 by </a:t>
            </a:r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Guidance Software </a:t>
            </a:r>
            <a:endParaRPr lang="en-US" sz="8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/>
            <a:r>
              <a:rPr lang="en-US" b="1" dirty="0" smtClean="0">
                <a:latin typeface="Arial" charset="0"/>
                <a:ea typeface="ＭＳ Ｐゴシック" pitchFamily="34" charset="-128"/>
                <a:cs typeface="Arial" charset="0"/>
              </a:rPr>
              <a:t>Forensic </a:t>
            </a:r>
            <a:r>
              <a:rPr lang="en-US" b="1" dirty="0">
                <a:latin typeface="Arial" charset="0"/>
                <a:ea typeface="ＭＳ Ｐゴシック" pitchFamily="34" charset="-128"/>
                <a:cs typeface="Arial" charset="0"/>
              </a:rPr>
              <a:t>Toolkit (FTK) </a:t>
            </a:r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by Access </a:t>
            </a:r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Data</a:t>
            </a:r>
          </a:p>
          <a:p>
            <a:pPr lvl="1"/>
            <a:r>
              <a:rPr lang="en-US" b="1" dirty="0" smtClean="0">
                <a:latin typeface="Arial" charset="0"/>
                <a:ea typeface="ＭＳ Ｐゴシック" pitchFamily="34" charset="-128"/>
                <a:cs typeface="Arial" charset="0"/>
              </a:rPr>
              <a:t>Autopsy </a:t>
            </a:r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Open Source</a:t>
            </a:r>
            <a:endParaRPr lang="en-US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/>
            <a:endParaRPr lang="en-US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3" name="Shape 133"/>
          <p:cNvSpPr/>
          <p:nvPr/>
        </p:nvSpPr>
        <p:spPr>
          <a:xfrm>
            <a:off x="3465886" y="4524019"/>
            <a:ext cx="2371447" cy="2243275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137"/>
          <p:cNvCxnSpPr/>
          <p:nvPr/>
        </p:nvCxnSpPr>
        <p:spPr>
          <a:xfrm flipV="1">
            <a:off x="2524105" y="6261101"/>
            <a:ext cx="1153773" cy="253999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" name="Shape 138"/>
          <p:cNvCxnSpPr/>
          <p:nvPr/>
        </p:nvCxnSpPr>
        <p:spPr>
          <a:xfrm flipV="1">
            <a:off x="2978757" y="6447166"/>
            <a:ext cx="766325" cy="32852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" name="Shape 139"/>
          <p:cNvCxnSpPr/>
          <p:nvPr/>
        </p:nvCxnSpPr>
        <p:spPr>
          <a:xfrm>
            <a:off x="2210551" y="6000532"/>
            <a:ext cx="1360886" cy="70068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133"/>
          <p:cNvSpPr/>
          <p:nvPr/>
        </p:nvSpPr>
        <p:spPr>
          <a:xfrm>
            <a:off x="6190292" y="4524019"/>
            <a:ext cx="2371447" cy="2243275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137"/>
          <p:cNvCxnSpPr/>
          <p:nvPr/>
        </p:nvCxnSpPr>
        <p:spPr>
          <a:xfrm>
            <a:off x="8357850" y="6261100"/>
            <a:ext cx="786150" cy="25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138"/>
          <p:cNvCxnSpPr>
            <a:endCxn id="25" idx="5"/>
          </p:cNvCxnSpPr>
          <p:nvPr/>
        </p:nvCxnSpPr>
        <p:spPr>
          <a:xfrm flipH="1" flipV="1">
            <a:off x="8214449" y="6438774"/>
            <a:ext cx="143401" cy="419226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139"/>
          <p:cNvCxnSpPr>
            <a:stCxn id="4" idx="6"/>
            <a:endCxn id="25" idx="2"/>
          </p:cNvCxnSpPr>
          <p:nvPr/>
        </p:nvCxnSpPr>
        <p:spPr>
          <a:xfrm>
            <a:off x="5700642" y="5645657"/>
            <a:ext cx="489650" cy="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0" name="Shape 137"/>
          <p:cNvCxnSpPr/>
          <p:nvPr/>
        </p:nvCxnSpPr>
        <p:spPr>
          <a:xfrm flipV="1">
            <a:off x="8510250" y="5803900"/>
            <a:ext cx="633750" cy="19663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-9656" t="-31270" r="-6889" b="-21905"/>
          <a:stretch/>
        </p:blipFill>
        <p:spPr>
          <a:xfrm>
            <a:off x="3596583" y="4646841"/>
            <a:ext cx="2104059" cy="1997631"/>
          </a:xfrm>
          <a:prstGeom prst="ellipse">
            <a:avLst/>
          </a:prstGeom>
          <a:ln>
            <a:solidFill>
              <a:srgbClr val="7F7F7F"/>
            </a:solidFill>
          </a:ln>
        </p:spPr>
      </p:pic>
      <p:pic>
        <p:nvPicPr>
          <p:cNvPr id="15" name="Picture 14" descr="Screen Shot 2017-04-17 at 4.32.55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16851" r="11683" b="-16851"/>
          <a:stretch/>
        </p:blipFill>
        <p:spPr>
          <a:xfrm>
            <a:off x="6316617" y="4646398"/>
            <a:ext cx="2118195" cy="1997631"/>
          </a:xfrm>
          <a:prstGeom prst="ellipse">
            <a:avLst/>
          </a:prstGeom>
          <a:ln>
            <a:solidFill>
              <a:srgbClr val="7F7F7F"/>
            </a:solidFill>
          </a:ln>
        </p:spPr>
      </p:pic>
      <p:sp>
        <p:nvSpPr>
          <p:cNvPr id="17" name="Shape 133"/>
          <p:cNvSpPr/>
          <p:nvPr/>
        </p:nvSpPr>
        <p:spPr>
          <a:xfrm>
            <a:off x="6295658" y="2092252"/>
            <a:ext cx="2371447" cy="2243275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" name="Shape 138"/>
          <p:cNvCxnSpPr>
            <a:endCxn id="17" idx="4"/>
          </p:cNvCxnSpPr>
          <p:nvPr/>
        </p:nvCxnSpPr>
        <p:spPr>
          <a:xfrm flipV="1">
            <a:off x="7481382" y="4335527"/>
            <a:ext cx="0" cy="310871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l="-16063" t="-8143" r="-21271" b="-17474"/>
          <a:stretch/>
        </p:blipFill>
        <p:spPr>
          <a:xfrm>
            <a:off x="6423410" y="2214631"/>
            <a:ext cx="2118196" cy="2007117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4137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b="1"/>
              <a:t>Thanks!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subTitle" idx="4294967295"/>
          </p:nvPr>
        </p:nvSpPr>
        <p:spPr>
          <a:xfrm>
            <a:off x="685800" y="2186550"/>
            <a:ext cx="65937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Any questions?</a:t>
            </a:r>
          </a:p>
        </p:txBody>
      </p:sp>
      <p:sp>
        <p:nvSpPr>
          <p:cNvPr id="346" name="Shape 346"/>
          <p:cNvSpPr txBox="1">
            <a:spLocks noGrp="1"/>
          </p:cNvSpPr>
          <p:nvPr>
            <p:ph type="body" idx="4294967295"/>
          </p:nvPr>
        </p:nvSpPr>
        <p:spPr>
          <a:xfrm>
            <a:off x="685800" y="3285875"/>
            <a:ext cx="4863899" cy="328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 can find me at: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@username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user@mail.me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6000" dirty="0">
              <a:solidFill>
                <a:srgbClr val="CFD8DC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 err="1" smtClean="0"/>
              <a:t>EnCase</a:t>
            </a:r>
            <a:endParaRPr lang="en" dirty="0"/>
          </a:p>
        </p:txBody>
      </p:sp>
      <p:sp>
        <p:nvSpPr>
          <p:cNvPr id="88" name="Shape 8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Guidance Software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2662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Introduction to </a:t>
            </a:r>
            <a:r>
              <a:rPr lang="en-US" dirty="0" err="1" smtClean="0"/>
              <a:t>EnCase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Digital data acquisition tool that enables</a:t>
            </a:r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:</a:t>
            </a:r>
          </a:p>
          <a:p>
            <a:endParaRPr lang="en-US" sz="8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Email and file system analysis</a:t>
            </a: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Remote imaging and investigations</a:t>
            </a: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Advanced searches</a:t>
            </a: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Remote previewing</a:t>
            </a: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Malicious code discovery</a:t>
            </a:r>
          </a:p>
        </p:txBody>
      </p:sp>
      <p:sp>
        <p:nvSpPr>
          <p:cNvPr id="25" name="Shape 133"/>
          <p:cNvSpPr/>
          <p:nvPr/>
        </p:nvSpPr>
        <p:spPr>
          <a:xfrm>
            <a:off x="6190292" y="4524019"/>
            <a:ext cx="2371447" cy="2243275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137"/>
          <p:cNvCxnSpPr/>
          <p:nvPr/>
        </p:nvCxnSpPr>
        <p:spPr>
          <a:xfrm>
            <a:off x="8357850" y="6261100"/>
            <a:ext cx="786150" cy="25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138"/>
          <p:cNvCxnSpPr>
            <a:endCxn id="25" idx="5"/>
          </p:cNvCxnSpPr>
          <p:nvPr/>
        </p:nvCxnSpPr>
        <p:spPr>
          <a:xfrm flipH="1" flipV="1">
            <a:off x="8214449" y="6438774"/>
            <a:ext cx="143401" cy="419226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0" name="Shape 137"/>
          <p:cNvCxnSpPr/>
          <p:nvPr/>
        </p:nvCxnSpPr>
        <p:spPr>
          <a:xfrm flipV="1">
            <a:off x="8510250" y="5803900"/>
            <a:ext cx="633750" cy="19663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-9656" t="-31270" r="-6889" b="-21905"/>
          <a:stretch/>
        </p:blipFill>
        <p:spPr>
          <a:xfrm>
            <a:off x="6330753" y="4659416"/>
            <a:ext cx="2104059" cy="1997631"/>
          </a:xfrm>
          <a:prstGeom prst="ellipse">
            <a:avLst/>
          </a:prstGeom>
          <a:ln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877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Introduction to </a:t>
            </a:r>
            <a:r>
              <a:rPr lang="en-US" dirty="0" err="1" smtClean="0"/>
              <a:t>EnCase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Step Action, </a:t>
            </a:r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you will work individually to</a:t>
            </a:r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:</a:t>
            </a:r>
          </a:p>
          <a:p>
            <a:endParaRPr lang="en-US" sz="8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Install and configure </a:t>
            </a:r>
            <a:r>
              <a:rPr lang="en-US" dirty="0" err="1">
                <a:latin typeface="Arial" charset="0"/>
                <a:ea typeface="ＭＳ Ｐゴシック" pitchFamily="34" charset="-128"/>
                <a:cs typeface="Arial" charset="0"/>
              </a:rPr>
              <a:t>EnCase</a:t>
            </a:r>
            <a:endParaRPr lang="en-US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Examine evidence files</a:t>
            </a: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Sort files</a:t>
            </a: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Create bookmarks</a:t>
            </a:r>
          </a:p>
          <a:p>
            <a:pPr lvl="1"/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Generate report</a:t>
            </a:r>
            <a:endParaRPr lang="en-US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5" name="Shape 133"/>
          <p:cNvSpPr/>
          <p:nvPr/>
        </p:nvSpPr>
        <p:spPr>
          <a:xfrm>
            <a:off x="6190292" y="4524019"/>
            <a:ext cx="2371447" cy="2243275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137"/>
          <p:cNvCxnSpPr/>
          <p:nvPr/>
        </p:nvCxnSpPr>
        <p:spPr>
          <a:xfrm>
            <a:off x="8357850" y="6261100"/>
            <a:ext cx="786150" cy="25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138"/>
          <p:cNvCxnSpPr>
            <a:endCxn id="25" idx="5"/>
          </p:cNvCxnSpPr>
          <p:nvPr/>
        </p:nvCxnSpPr>
        <p:spPr>
          <a:xfrm flipH="1" flipV="1">
            <a:off x="8214449" y="6438774"/>
            <a:ext cx="143401" cy="419226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0" name="Shape 137"/>
          <p:cNvCxnSpPr/>
          <p:nvPr/>
        </p:nvCxnSpPr>
        <p:spPr>
          <a:xfrm flipV="1">
            <a:off x="8510250" y="5803900"/>
            <a:ext cx="633750" cy="19663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-9656" t="-31270" r="-6889" b="-21905"/>
          <a:stretch/>
        </p:blipFill>
        <p:spPr>
          <a:xfrm>
            <a:off x="6330753" y="4659416"/>
            <a:ext cx="2104059" cy="1997631"/>
          </a:xfrm>
          <a:prstGeom prst="ellipse">
            <a:avLst/>
          </a:prstGeom>
          <a:ln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1077135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6000" dirty="0" smtClean="0">
              <a:solidFill>
                <a:srgbClr val="CFD8DC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F</a:t>
            </a:r>
            <a:r>
              <a:rPr lang="en-US" dirty="0" smtClean="0"/>
              <a:t>orensic Tool Kit (FTK)</a:t>
            </a:r>
            <a:endParaRPr lang="en" dirty="0"/>
          </a:p>
        </p:txBody>
      </p:sp>
      <p:sp>
        <p:nvSpPr>
          <p:cNvPr id="88" name="Shape 8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Access Data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84705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Introduction to FTK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Digital data acquisition tool that</a:t>
            </a:r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:</a:t>
            </a:r>
          </a:p>
          <a:p>
            <a:pPr eaLnBrk="1" hangingPunct="1"/>
            <a:endParaRPr lang="en-US" sz="8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 eaLnBrk="1" hangingPunct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Is similar to </a:t>
            </a:r>
            <a:r>
              <a:rPr lang="en-US" dirty="0" err="1">
                <a:latin typeface="Arial" charset="0"/>
                <a:ea typeface="ＭＳ Ｐゴシック" pitchFamily="34" charset="-128"/>
                <a:cs typeface="Arial" charset="0"/>
              </a:rPr>
              <a:t>EnCase</a:t>
            </a:r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 in overall </a:t>
            </a:r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features</a:t>
            </a:r>
          </a:p>
          <a:p>
            <a:pPr lvl="1" eaLnBrk="1" hangingPunct="1"/>
            <a:endParaRPr lang="en-US" sz="8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 eaLnBrk="1" hangingPunct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Uses a different approach to data storage and terminology</a:t>
            </a:r>
          </a:p>
        </p:txBody>
      </p:sp>
      <p:sp>
        <p:nvSpPr>
          <p:cNvPr id="25" name="Shape 133"/>
          <p:cNvSpPr/>
          <p:nvPr/>
        </p:nvSpPr>
        <p:spPr>
          <a:xfrm>
            <a:off x="6190292" y="4524019"/>
            <a:ext cx="2371447" cy="2243275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137"/>
          <p:cNvCxnSpPr/>
          <p:nvPr/>
        </p:nvCxnSpPr>
        <p:spPr>
          <a:xfrm>
            <a:off x="8357850" y="6261100"/>
            <a:ext cx="786150" cy="25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138"/>
          <p:cNvCxnSpPr>
            <a:endCxn id="25" idx="5"/>
          </p:cNvCxnSpPr>
          <p:nvPr/>
        </p:nvCxnSpPr>
        <p:spPr>
          <a:xfrm flipH="1" flipV="1">
            <a:off x="8214449" y="6438774"/>
            <a:ext cx="143401" cy="419226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0" name="Shape 137"/>
          <p:cNvCxnSpPr/>
          <p:nvPr/>
        </p:nvCxnSpPr>
        <p:spPr>
          <a:xfrm flipV="1">
            <a:off x="8510250" y="5803900"/>
            <a:ext cx="633750" cy="19663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9" name="Picture 8" descr="Screen Shot 2017-04-17 at 4.32.5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16851" r="11683" b="-16851"/>
          <a:stretch/>
        </p:blipFill>
        <p:spPr>
          <a:xfrm>
            <a:off x="6316617" y="4646398"/>
            <a:ext cx="2118195" cy="1997631"/>
          </a:xfrm>
          <a:prstGeom prst="ellipse">
            <a:avLst/>
          </a:prstGeom>
          <a:ln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1150496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Introduction to FTK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The facilitators will demonstrate how </a:t>
            </a:r>
            <a:r>
              <a:rPr lang="en-US" dirty="0" smtClean="0">
                <a:latin typeface="Arial" charset="0"/>
                <a:ea typeface="ＭＳ Ｐゴシック" pitchFamily="34" charset="-128"/>
                <a:cs typeface="Arial" charset="0"/>
              </a:rPr>
              <a:t>to</a:t>
            </a:r>
          </a:p>
          <a:p>
            <a:endParaRPr lang="en-US" sz="8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Log in to the database</a:t>
            </a: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Create a new case</a:t>
            </a: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Manage evidence</a:t>
            </a: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Refine results</a:t>
            </a:r>
          </a:p>
          <a:p>
            <a:pPr lvl="1"/>
            <a:r>
              <a:rPr lang="en-US" dirty="0">
                <a:latin typeface="Arial" charset="0"/>
                <a:ea typeface="ＭＳ Ｐゴシック" pitchFamily="34" charset="-128"/>
                <a:cs typeface="Arial" charset="0"/>
              </a:rPr>
              <a:t>Generate a report</a:t>
            </a:r>
          </a:p>
        </p:txBody>
      </p:sp>
      <p:sp>
        <p:nvSpPr>
          <p:cNvPr id="25" name="Shape 133"/>
          <p:cNvSpPr/>
          <p:nvPr/>
        </p:nvSpPr>
        <p:spPr>
          <a:xfrm>
            <a:off x="6190292" y="4524019"/>
            <a:ext cx="2371447" cy="2243275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137"/>
          <p:cNvCxnSpPr/>
          <p:nvPr/>
        </p:nvCxnSpPr>
        <p:spPr>
          <a:xfrm>
            <a:off x="8357850" y="6261100"/>
            <a:ext cx="786150" cy="25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138"/>
          <p:cNvCxnSpPr>
            <a:endCxn id="25" idx="5"/>
          </p:cNvCxnSpPr>
          <p:nvPr/>
        </p:nvCxnSpPr>
        <p:spPr>
          <a:xfrm flipH="1" flipV="1">
            <a:off x="8214449" y="6438774"/>
            <a:ext cx="143401" cy="419226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0" name="Shape 137"/>
          <p:cNvCxnSpPr/>
          <p:nvPr/>
        </p:nvCxnSpPr>
        <p:spPr>
          <a:xfrm flipV="1">
            <a:off x="8510250" y="5803900"/>
            <a:ext cx="633750" cy="19663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9" name="Picture 8" descr="Screen Shot 2017-04-17 at 4.32.5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16851" r="11683" b="-16851"/>
          <a:stretch/>
        </p:blipFill>
        <p:spPr>
          <a:xfrm>
            <a:off x="6316617" y="4646398"/>
            <a:ext cx="2118195" cy="1997631"/>
          </a:xfrm>
          <a:prstGeom prst="ellipse">
            <a:avLst/>
          </a:prstGeom>
          <a:ln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1908882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506</Words>
  <Application>Microsoft Macintosh PowerPoint</Application>
  <PresentationFormat>On-screen Show (4:3)</PresentationFormat>
  <Paragraphs>144</Paragraphs>
  <Slides>30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Cordelia template</vt:lpstr>
      <vt:lpstr>Overview: Digital Forensic Tools </vt:lpstr>
      <vt:lpstr>Objective</vt:lpstr>
      <vt:lpstr>Software: Digital Forensic Tool</vt:lpstr>
      <vt:lpstr> EnCase</vt:lpstr>
      <vt:lpstr>Introduction to EnCase</vt:lpstr>
      <vt:lpstr>Introduction to EnCase</vt:lpstr>
      <vt:lpstr> Forensic Tool Kit (FTK)</vt:lpstr>
      <vt:lpstr>Introduction to FTK</vt:lpstr>
      <vt:lpstr>Introduction to FTK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Autopsy</vt:lpstr>
      <vt:lpstr>Introduction to Autopsy</vt:lpstr>
      <vt:lpstr>Introduction to Autopsy</vt:lpstr>
      <vt:lpstr>PowerPoint Presentation</vt:lpstr>
      <vt:lpstr>Summary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Admin</cp:lastModifiedBy>
  <cp:revision>62</cp:revision>
  <dcterms:modified xsi:type="dcterms:W3CDTF">2017-04-20T17:50:54Z</dcterms:modified>
</cp:coreProperties>
</file>